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</a:t>
            </a:r>
            <a:r>
              <a:rPr lang="es-ES"/>
              <a:t>-&gt; DHCR24 </a:t>
            </a:r>
            <a:r>
              <a:rPr lang="es-ES" dirty="0"/>
              <a:t>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(12,7ng/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22195" y="509435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" y="878767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1686187"/>
            <a:ext cx="5836493" cy="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89531" y="1787569"/>
            <a:ext cx="4540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 50</a:t>
            </a:r>
            <a:r>
              <a:rPr lang="el-GR" dirty="0"/>
              <a:t>μ</a:t>
            </a:r>
            <a:r>
              <a:rPr lang="es-ES" dirty="0"/>
              <a:t>L, 1 columna)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mSC5D C1 --&gt; 11,3 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 μ</a:t>
            </a:r>
            <a:r>
              <a:rPr lang="es-ES" dirty="0"/>
              <a:t>L (565ng)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Calidad: </a:t>
            </a:r>
          </a:p>
          <a:p>
            <a:pPr marL="1257300" lvl="2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2,22</a:t>
            </a:r>
          </a:p>
          <a:p>
            <a:pPr marL="1257300" lvl="2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endParaRPr lang="es-ES" dirty="0"/>
          </a:p>
          <a:p>
            <a:r>
              <a:rPr lang="es-ES" dirty="0"/>
              <a:t>No tenemos cantidad suficiente de inserto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685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mSC5D completa – PCR de 40uL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DB688-E27A-45A7-986D-AE862F3A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937611" y="2154865"/>
            <a:ext cx="2684478" cy="29036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CBEE80E-9ED8-4B30-A085-9C5BBEF77A18}"/>
              </a:ext>
            </a:extLst>
          </p:cNvPr>
          <p:cNvSpPr txBox="1"/>
          <p:nvPr/>
        </p:nvSpPr>
        <p:spPr>
          <a:xfrm>
            <a:off x="822613" y="1534375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E9F128D-63C2-45DC-AF67-FF2B3EA09BC2}"/>
              </a:ext>
            </a:extLst>
          </p:cNvPr>
          <p:cNvCxnSpPr>
            <a:cxnSpLocks/>
          </p:cNvCxnSpPr>
          <p:nvPr/>
        </p:nvCxnSpPr>
        <p:spPr>
          <a:xfrm>
            <a:off x="1047918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78F66B-077A-4861-8547-38344015C47F}"/>
              </a:ext>
            </a:extLst>
          </p:cNvPr>
          <p:cNvCxnSpPr>
            <a:cxnSpLocks/>
          </p:cNvCxnSpPr>
          <p:nvPr/>
        </p:nvCxnSpPr>
        <p:spPr>
          <a:xfrm>
            <a:off x="1696459" y="2049181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C3E51-3944-46F8-A583-FB5F5A40B8BC}"/>
              </a:ext>
            </a:extLst>
          </p:cNvPr>
          <p:cNvCxnSpPr>
            <a:cxnSpLocks/>
          </p:cNvCxnSpPr>
          <p:nvPr/>
        </p:nvCxnSpPr>
        <p:spPr>
          <a:xfrm>
            <a:off x="2368785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E01688-C822-45E9-94F2-47D9D42E862A}"/>
              </a:ext>
            </a:extLst>
          </p:cNvPr>
          <p:cNvCxnSpPr>
            <a:cxnSpLocks/>
          </p:cNvCxnSpPr>
          <p:nvPr/>
        </p:nvCxnSpPr>
        <p:spPr>
          <a:xfrm>
            <a:off x="3024716" y="2057595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2920A5-0F76-4876-8C5C-33C47B90317A}"/>
              </a:ext>
            </a:extLst>
          </p:cNvPr>
          <p:cNvSpPr txBox="1"/>
          <p:nvPr/>
        </p:nvSpPr>
        <p:spPr>
          <a:xfrm>
            <a:off x="152461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98F889-FB25-4CA1-9BD6-65D2C0068AE0}"/>
              </a:ext>
            </a:extLst>
          </p:cNvPr>
          <p:cNvSpPr txBox="1"/>
          <p:nvPr/>
        </p:nvSpPr>
        <p:spPr>
          <a:xfrm>
            <a:off x="218256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9FC434-4DE6-4A95-9420-CA8469F9FF8D}"/>
              </a:ext>
            </a:extLst>
          </p:cNvPr>
          <p:cNvSpPr txBox="1"/>
          <p:nvPr/>
        </p:nvSpPr>
        <p:spPr>
          <a:xfrm>
            <a:off x="2706049" y="1525961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ED0C19-D509-488A-8FD3-84C82C9E2BE8}"/>
              </a:ext>
            </a:extLst>
          </p:cNvPr>
          <p:cNvSpPr txBox="1"/>
          <p:nvPr/>
        </p:nvSpPr>
        <p:spPr>
          <a:xfrm>
            <a:off x="6394070" y="1681897"/>
            <a:ext cx="486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mSC5D fw3/rv1 (C1)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SC5D C1--&gt; 7-mer8 + 7-merA1 --&gt; 3644pb</a:t>
            </a:r>
          </a:p>
          <a:p>
            <a:r>
              <a:rPr lang="es-ES" dirty="0"/>
              <a:t>B. Gel de agarosa 1% --&gt; cortar banda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L, una columna)</a:t>
            </a:r>
          </a:p>
          <a:p>
            <a:pPr marL="342900" indent="-342900">
              <a:buAutoNum type="arabicPeriod"/>
            </a:pPr>
            <a:r>
              <a:rPr lang="es-ES" dirty="0"/>
              <a:t>Concentración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28,3ng/</a:t>
            </a:r>
            <a:r>
              <a:rPr lang="el-GR" dirty="0"/>
              <a:t>μ</a:t>
            </a:r>
            <a:r>
              <a:rPr lang="es-ES" dirty="0"/>
              <a:t>L (1,311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0,07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F829C6-559E-4B9E-8B5B-B176FF9B714B}"/>
              </a:ext>
            </a:extLst>
          </p:cNvPr>
          <p:cNvSpPr/>
          <p:nvPr/>
        </p:nvSpPr>
        <p:spPr>
          <a:xfrm>
            <a:off x="2210424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521138-50CD-4959-B004-40098ECBDCCE}"/>
              </a:ext>
            </a:extLst>
          </p:cNvPr>
          <p:cNvSpPr/>
          <p:nvPr/>
        </p:nvSpPr>
        <p:spPr>
          <a:xfrm>
            <a:off x="1560623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34B5E-8F67-41BD-BE8B-6E3E27129BBF}"/>
              </a:ext>
            </a:extLst>
          </p:cNvPr>
          <p:cNvSpPr txBox="1"/>
          <p:nvPr/>
        </p:nvSpPr>
        <p:spPr>
          <a:xfrm>
            <a:off x="1967369" y="282088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D32B8-8010-466D-B601-708C7FCB32F3}"/>
              </a:ext>
            </a:extLst>
          </p:cNvPr>
          <p:cNvSpPr/>
          <p:nvPr/>
        </p:nvSpPr>
        <p:spPr>
          <a:xfrm>
            <a:off x="1524613" y="3439486"/>
            <a:ext cx="1350855" cy="2684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6FDDAD-8872-4C3B-8EC1-62856D1E5419}"/>
              </a:ext>
            </a:extLst>
          </p:cNvPr>
          <p:cNvSpPr txBox="1"/>
          <p:nvPr/>
        </p:nvSpPr>
        <p:spPr>
          <a:xfrm>
            <a:off x="2727389" y="35712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pic>
        <p:nvPicPr>
          <p:cNvPr id="26" name="Imagen 25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F56925F-8AB2-4166-8846-453D985D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4010316" y="4137952"/>
            <a:ext cx="1995527" cy="2296403"/>
          </a:xfrm>
          <a:prstGeom prst="rect">
            <a:avLst/>
          </a:prstGeom>
        </p:spPr>
      </p:pic>
      <p:sp>
        <p:nvSpPr>
          <p:cNvPr id="27" name="Flecha doblada hacia arriba 20">
            <a:extLst>
              <a:ext uri="{FF2B5EF4-FFF2-40B4-BE49-F238E27FC236}">
                <a16:creationId xmlns:a16="http://schemas.microsoft.com/office/drawing/2014/main" id="{DE8A1C0E-CC55-4BFE-9960-400E2F8C34BB}"/>
              </a:ext>
            </a:extLst>
          </p:cNvPr>
          <p:cNvSpPr/>
          <p:nvPr/>
        </p:nvSpPr>
        <p:spPr>
          <a:xfrm rot="5400000">
            <a:off x="3128236" y="5070905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F9A795-08DF-4254-8DA8-00B84D3AFC6F}"/>
              </a:ext>
            </a:extLst>
          </p:cNvPr>
          <p:cNvSpPr/>
          <p:nvPr/>
        </p:nvSpPr>
        <p:spPr>
          <a:xfrm>
            <a:off x="5043055" y="4645890"/>
            <a:ext cx="443345" cy="307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038364B-A168-4432-92CC-E27CAADF028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02/10/19</a:t>
            </a:r>
          </a:p>
        </p:txBody>
      </p:sp>
    </p:spTree>
    <p:extLst>
      <p:ext uri="{BB962C8B-B14F-4D97-AF65-F5344CB8AC3E}">
        <p14:creationId xmlns:p14="http://schemas.microsoft.com/office/powerpoint/2010/main" val="75562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52175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[   ] = 22,23ng/µL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 --&gt; [   ] = 28,3ng/µL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20µL</a:t>
            </a:r>
          </a:p>
          <a:p>
            <a:pPr marL="342900" indent="-342900">
              <a:buAutoNum type="arabicPeriod"/>
            </a:pPr>
            <a:r>
              <a:rPr lang="es-ES" dirty="0"/>
              <a:t>PCR </a:t>
            </a:r>
            <a:r>
              <a:rPr lang="es-ES" dirty="0" err="1"/>
              <a:t>purification</a:t>
            </a:r>
            <a:r>
              <a:rPr lang="es-ES" dirty="0">
                <a:sym typeface="Wingdings" panose="05000000000000000000" pitchFamily="2" charset="2"/>
              </a:rPr>
              <a:t> para quitar las enzimas (</a:t>
            </a:r>
            <a:r>
              <a:rPr lang="es-ES" dirty="0" err="1">
                <a:sym typeface="Wingdings" panose="05000000000000000000" pitchFamily="2" charset="2"/>
              </a:rPr>
              <a:t>Vf</a:t>
            </a:r>
            <a:r>
              <a:rPr lang="es-ES" dirty="0">
                <a:sym typeface="Wingdings" panose="05000000000000000000" pitchFamily="2" charset="2"/>
              </a:rPr>
              <a:t>= 30</a:t>
            </a:r>
            <a:r>
              <a:rPr lang="es-ES" dirty="0"/>
              <a:t>µ</a:t>
            </a:r>
            <a:r>
              <a:rPr lang="es-ES" dirty="0">
                <a:sym typeface="Wingdings" panose="05000000000000000000" pitchFamily="2" charset="2"/>
              </a:rPr>
              <a:t>L)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17ng/</a:t>
            </a:r>
            <a:r>
              <a:rPr lang="el-GR" dirty="0"/>
              <a:t>μ</a:t>
            </a:r>
            <a:r>
              <a:rPr lang="es-ES" dirty="0"/>
              <a:t>L (0,510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19ng/</a:t>
            </a:r>
            <a:r>
              <a:rPr lang="el-GR" dirty="0"/>
              <a:t>μ</a:t>
            </a:r>
            <a:r>
              <a:rPr lang="es-ES" dirty="0"/>
              <a:t>L (0,571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1,95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2,03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8193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3137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Ligación </a:t>
            </a:r>
            <a:r>
              <a:rPr lang="es-ES" sz="2400" b="1" dirty="0" err="1"/>
              <a:t>mLSS</a:t>
            </a:r>
            <a:r>
              <a:rPr lang="es-ES" sz="2400" b="1" dirty="0"/>
              <a:t> rv1 / mSC5D completa (C1) ≡ psiCHECK-2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B563EE-FE23-49D4-BA60-D8C3B4F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10" y="2076362"/>
            <a:ext cx="2640207" cy="35607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9879F9-BB12-42AE-B603-155E6739D7C8}"/>
              </a:ext>
            </a:extLst>
          </p:cNvPr>
          <p:cNvSpPr txBox="1"/>
          <p:nvPr/>
        </p:nvSpPr>
        <p:spPr>
          <a:xfrm>
            <a:off x="6214270" y="16713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mLSS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231704-8065-4217-90E5-B937AAA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8" y="2034011"/>
            <a:ext cx="2661613" cy="35963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438573-C185-4CC0-9EA7-F46209357F26}"/>
              </a:ext>
            </a:extLst>
          </p:cNvPr>
          <p:cNvSpPr txBox="1"/>
          <p:nvPr/>
        </p:nvSpPr>
        <p:spPr>
          <a:xfrm>
            <a:off x="9120114" y="1664679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mSC5D completa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55D2DB-BA76-4270-9FC1-C4E839C5C29D}"/>
              </a:ext>
            </a:extLst>
          </p:cNvPr>
          <p:cNvSpPr txBox="1"/>
          <p:nvPr/>
        </p:nvSpPr>
        <p:spPr>
          <a:xfrm>
            <a:off x="470285" y="1768697"/>
            <a:ext cx="5280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psiCheck2 --&gt;  6,2kpbs (12,7ng/</a:t>
            </a:r>
            <a:r>
              <a:rPr lang="es-ES" dirty="0" err="1"/>
              <a:t>uL</a:t>
            </a:r>
            <a:r>
              <a:rPr lang="es-ES" dirty="0"/>
              <a:t> y 6,9ng/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rv1 --&gt; 2195pb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C1 --&gt; 1843pb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16ºC overnight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SC5D©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1:3 y 1:6</a:t>
            </a:r>
          </a:p>
          <a:p>
            <a:endParaRPr lang="es-ES" dirty="0"/>
          </a:p>
          <a:p>
            <a:r>
              <a:rPr lang="es-ES" dirty="0"/>
              <a:t>       No hay suficiente plásmido para las 4 ligaciones</a:t>
            </a:r>
          </a:p>
          <a:p>
            <a:r>
              <a:rPr lang="es-ES" dirty="0"/>
              <a:t>       Las que tienen menos plásmido son SC5D C 1:3 y   </a:t>
            </a:r>
          </a:p>
          <a:p>
            <a:r>
              <a:rPr lang="es-ES" dirty="0"/>
              <a:t>       LSS 1:6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391C8C-9AA8-497E-943B-7B92905C2833}"/>
              </a:ext>
            </a:extLst>
          </p:cNvPr>
          <p:cNvGrpSpPr/>
          <p:nvPr/>
        </p:nvGrpSpPr>
        <p:grpSpPr>
          <a:xfrm>
            <a:off x="388845" y="5267741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B4F16BDA-A870-4C6F-887C-A22E6632762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799B4E9-F906-4F1B-BC94-390B32CC847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2305</Words>
  <Application>Microsoft Office PowerPoint</Application>
  <PresentationFormat>Panorámica</PresentationFormat>
  <Paragraphs>363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86</cp:revision>
  <dcterms:created xsi:type="dcterms:W3CDTF">2019-09-01T16:43:49Z</dcterms:created>
  <dcterms:modified xsi:type="dcterms:W3CDTF">2019-10-07T10:20:02Z</dcterms:modified>
</cp:coreProperties>
</file>